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09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Teaching</a:t>
            </a:r>
            <a:br>
              <a:rPr lang="en-US" dirty="0"/>
            </a:br>
            <a:r>
              <a:rPr i="1" dirty="0"/>
              <a:t>The Adventures of Tom Sawyer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Themes </a:t>
            </a:r>
            <a:endParaRPr lang="en-US" dirty="0"/>
          </a:p>
          <a:p>
            <a:r>
              <a:rPr dirty="0"/>
              <a:t>Characters </a:t>
            </a:r>
            <a:endParaRPr lang="en-US" dirty="0"/>
          </a:p>
          <a:p>
            <a:r>
              <a:rPr dirty="0"/>
              <a:t>Context </a:t>
            </a:r>
            <a:endParaRPr lang="en-US" dirty="0"/>
          </a:p>
          <a:p>
            <a:r>
              <a:rPr dirty="0"/>
              <a:t>Narrative </a:t>
            </a:r>
            <a:endParaRPr lang="en-US" dirty="0"/>
          </a:p>
          <a:p>
            <a:r>
              <a:rPr dirty="0"/>
              <a:t>Moral Development</a:t>
            </a:r>
          </a:p>
        </p:txBody>
      </p:sp>
      <p:pic>
        <p:nvPicPr>
          <p:cNvPr id="5" name="Picture 4" descr="A triangle shaped logo with a reflection&#10;&#10;AI-generated content may be incorrect.">
            <a:extLst>
              <a:ext uri="{FF2B5EF4-FFF2-40B4-BE49-F238E27FC236}">
                <a16:creationId xmlns:a16="http://schemas.microsoft.com/office/drawing/2014/main" id="{C4FD2841-64D8-4E39-792F-60085E804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15838" y="6126163"/>
            <a:ext cx="733566" cy="648924"/>
          </a:xfrm>
          <a:prstGeom prst="rect">
            <a:avLst/>
          </a:prstGeom>
        </p:spPr>
      </p:pic>
      <p:pic>
        <p:nvPicPr>
          <p:cNvPr id="7" name="Picture 6" descr="A drawing of a child painting a fence&#10;&#10;AI-generated content may be incorrect.">
            <a:extLst>
              <a:ext uri="{FF2B5EF4-FFF2-40B4-BE49-F238E27FC236}">
                <a16:creationId xmlns:a16="http://schemas.microsoft.com/office/drawing/2014/main" id="{B8D9D560-B037-87EF-DF0B-CA7098A83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148" y="1600200"/>
            <a:ext cx="3135086" cy="47026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End of Deck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Teaching Tom Sawyer </a:t>
            </a:r>
            <a:br>
              <a:rPr lang="en-US" dirty="0"/>
            </a:br>
            <a:r>
              <a:rPr dirty="0"/>
              <a:t>helps students </a:t>
            </a:r>
            <a:br>
              <a:rPr lang="en-US" dirty="0"/>
            </a:br>
            <a:r>
              <a:rPr dirty="0"/>
              <a:t>explore identity, </a:t>
            </a:r>
            <a:br>
              <a:rPr lang="en-US" dirty="0"/>
            </a:br>
            <a:r>
              <a:rPr dirty="0"/>
              <a:t>morality, and </a:t>
            </a:r>
            <a:br>
              <a:rPr lang="en-US" dirty="0"/>
            </a:br>
            <a:r>
              <a:rPr dirty="0"/>
              <a:t>imagination.</a:t>
            </a:r>
          </a:p>
        </p:txBody>
      </p:sp>
      <p:pic>
        <p:nvPicPr>
          <p:cNvPr id="4" name="Picture 3" descr="A triangle shaped logo with a reflection&#10;&#10;AI-generated content may be incorrect.">
            <a:extLst>
              <a:ext uri="{FF2B5EF4-FFF2-40B4-BE49-F238E27FC236}">
                <a16:creationId xmlns:a16="http://schemas.microsoft.com/office/drawing/2014/main" id="{BBAB7E3B-3C8D-E9B8-DA12-5BFE796F7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15838" y="6126163"/>
            <a:ext cx="733566" cy="648924"/>
          </a:xfrm>
          <a:prstGeom prst="rect">
            <a:avLst/>
          </a:prstGeom>
        </p:spPr>
      </p:pic>
      <p:pic>
        <p:nvPicPr>
          <p:cNvPr id="6" name="Picture 5" descr="A drawing of a child fighting with another child&#10;&#10;AI-generated content may be incorrect.">
            <a:extLst>
              <a:ext uri="{FF2B5EF4-FFF2-40B4-BE49-F238E27FC236}">
                <a16:creationId xmlns:a16="http://schemas.microsoft.com/office/drawing/2014/main" id="{B67CEA26-3693-2675-0A05-0A82D2F73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670" y="1417240"/>
            <a:ext cx="3261254" cy="48918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Why Teach This Novel?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Classic coming‑of‑age story</a:t>
            </a:r>
          </a:p>
          <a:p>
            <a:r>
              <a:rPr dirty="0"/>
              <a:t>Humor and satire</a:t>
            </a:r>
          </a:p>
          <a:p>
            <a:r>
              <a:rPr dirty="0"/>
              <a:t>Teaches moral growth</a:t>
            </a:r>
          </a:p>
          <a:p>
            <a:r>
              <a:rPr dirty="0"/>
              <a:t>Great for </a:t>
            </a:r>
            <a:br>
              <a:rPr lang="en-US" dirty="0"/>
            </a:br>
            <a:r>
              <a:rPr dirty="0"/>
              <a:t>character studies</a:t>
            </a:r>
          </a:p>
        </p:txBody>
      </p:sp>
      <p:pic>
        <p:nvPicPr>
          <p:cNvPr id="4" name="Picture 3" descr="A triangle shaped logo with a reflection&#10;&#10;AI-generated content may be incorrect.">
            <a:extLst>
              <a:ext uri="{FF2B5EF4-FFF2-40B4-BE49-F238E27FC236}">
                <a16:creationId xmlns:a16="http://schemas.microsoft.com/office/drawing/2014/main" id="{AD098491-F775-5F5D-A564-AE397C236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15838" y="6126163"/>
            <a:ext cx="733566" cy="648924"/>
          </a:xfrm>
          <a:prstGeom prst="rect">
            <a:avLst/>
          </a:prstGeom>
        </p:spPr>
      </p:pic>
      <p:pic>
        <p:nvPicPr>
          <p:cNvPr id="6" name="Picture 5" descr="A drawing of boys reading a book&#10;&#10;AI-generated content may be incorrect.">
            <a:extLst>
              <a:ext uri="{FF2B5EF4-FFF2-40B4-BE49-F238E27FC236}">
                <a16:creationId xmlns:a16="http://schemas.microsoft.com/office/drawing/2014/main" id="{EE72CD3C-0F9E-57C5-865D-D27400A21E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30" b="13492"/>
          <a:stretch>
            <a:fillRect/>
          </a:stretch>
        </p:blipFill>
        <p:spPr>
          <a:xfrm>
            <a:off x="4669974" y="2155375"/>
            <a:ext cx="3811784" cy="38753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Historical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1840s Missouri</a:t>
            </a:r>
          </a:p>
          <a:p>
            <a:r>
              <a:rPr dirty="0"/>
              <a:t>Small‑town life</a:t>
            </a:r>
          </a:p>
          <a:p>
            <a:r>
              <a:rPr dirty="0"/>
              <a:t>Childhood </a:t>
            </a:r>
            <a:br>
              <a:rPr lang="en-US" dirty="0"/>
            </a:br>
            <a:r>
              <a:rPr dirty="0"/>
              <a:t>freedom </a:t>
            </a:r>
            <a:br>
              <a:rPr lang="en-US" dirty="0"/>
            </a:br>
            <a:r>
              <a:rPr dirty="0"/>
              <a:t>vs. </a:t>
            </a:r>
            <a:br>
              <a:rPr lang="en-US" dirty="0"/>
            </a:br>
            <a:r>
              <a:rPr dirty="0"/>
              <a:t>adult expectations</a:t>
            </a:r>
          </a:p>
        </p:txBody>
      </p:sp>
      <p:pic>
        <p:nvPicPr>
          <p:cNvPr id="4" name="Picture 3" descr="A triangle shaped logo with a reflection&#10;&#10;AI-generated content may be incorrect.">
            <a:extLst>
              <a:ext uri="{FF2B5EF4-FFF2-40B4-BE49-F238E27FC236}">
                <a16:creationId xmlns:a16="http://schemas.microsoft.com/office/drawing/2014/main" id="{67A259EE-1E77-9F8C-EDF9-14370F9D9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15838" y="6126163"/>
            <a:ext cx="733566" cy="648924"/>
          </a:xfrm>
          <a:prstGeom prst="rect">
            <a:avLst/>
          </a:prstGeom>
        </p:spPr>
      </p:pic>
      <p:pic>
        <p:nvPicPr>
          <p:cNvPr id="8" name="Picture 7" descr="A pencil drawing of boys smoking&#10;&#10;AI-generated content may be incorrect.">
            <a:extLst>
              <a:ext uri="{FF2B5EF4-FFF2-40B4-BE49-F238E27FC236}">
                <a16:creationId xmlns:a16="http://schemas.microsoft.com/office/drawing/2014/main" id="{E226F0D5-BF5B-FD2C-2CE1-AC22E1EA2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185" y="1417637"/>
            <a:ext cx="3844357" cy="45001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Tom Sawyer</a:t>
            </a:r>
          </a:p>
        </p:txBody>
      </p:sp>
      <p:pic>
        <p:nvPicPr>
          <p:cNvPr id="4" name="Picture 3" descr="A triangle shaped logo with a reflection&#10;&#10;AI-generated content may be incorrect.">
            <a:extLst>
              <a:ext uri="{FF2B5EF4-FFF2-40B4-BE49-F238E27FC236}">
                <a16:creationId xmlns:a16="http://schemas.microsoft.com/office/drawing/2014/main" id="{D43AD098-E9B8-D88C-7097-59F5E88DC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15838" y="6126163"/>
            <a:ext cx="733566" cy="648924"/>
          </a:xfrm>
          <a:prstGeom prst="rect">
            <a:avLst/>
          </a:prstGeom>
        </p:spPr>
      </p:pic>
      <p:pic>
        <p:nvPicPr>
          <p:cNvPr id="6" name="Picture 5" descr="A group of boys picking up vegetables&#10;&#10;AI-generated content may be incorrect.">
            <a:extLst>
              <a:ext uri="{FF2B5EF4-FFF2-40B4-BE49-F238E27FC236}">
                <a16:creationId xmlns:a16="http://schemas.microsoft.com/office/drawing/2014/main" id="{20146DEE-23EE-A237-921D-950415F95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418" y="1850572"/>
            <a:ext cx="5763986" cy="38426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Mischievous</a:t>
            </a:r>
          </a:p>
          <a:p>
            <a:r>
              <a:rPr dirty="0"/>
              <a:t>Imaginative</a:t>
            </a:r>
          </a:p>
          <a:p>
            <a:r>
              <a:rPr dirty="0"/>
              <a:t>Craves </a:t>
            </a:r>
            <a:br>
              <a:rPr lang="en-US" dirty="0"/>
            </a:br>
            <a:r>
              <a:rPr dirty="0"/>
              <a:t>attention</a:t>
            </a:r>
          </a:p>
          <a:p>
            <a:r>
              <a:rPr dirty="0"/>
              <a:t>Learns </a:t>
            </a:r>
            <a:br>
              <a:rPr lang="en-US" dirty="0"/>
            </a:br>
            <a:r>
              <a:rPr dirty="0"/>
              <a:t>courage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Huck Finn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Tom’s friend</a:t>
            </a:r>
          </a:p>
          <a:p>
            <a:r>
              <a:rPr dirty="0"/>
              <a:t>Free‑spirited outsider</a:t>
            </a:r>
          </a:p>
          <a:p>
            <a:r>
              <a:rPr dirty="0"/>
              <a:t>Contrast to </a:t>
            </a:r>
            <a:br>
              <a:rPr lang="en-US" dirty="0"/>
            </a:br>
            <a:r>
              <a:rPr dirty="0"/>
              <a:t>Tom’s imagination</a:t>
            </a:r>
          </a:p>
        </p:txBody>
      </p:sp>
      <p:pic>
        <p:nvPicPr>
          <p:cNvPr id="4" name="Picture 3" descr="A triangle shaped logo with a reflection&#10;&#10;AI-generated content may be incorrect.">
            <a:extLst>
              <a:ext uri="{FF2B5EF4-FFF2-40B4-BE49-F238E27FC236}">
                <a16:creationId xmlns:a16="http://schemas.microsoft.com/office/drawing/2014/main" id="{AA588F70-8E42-5F3B-AB0E-070DD321F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15838" y="6126163"/>
            <a:ext cx="733566" cy="648924"/>
          </a:xfrm>
          <a:prstGeom prst="rect">
            <a:avLst/>
          </a:prstGeom>
        </p:spPr>
      </p:pic>
      <p:pic>
        <p:nvPicPr>
          <p:cNvPr id="6" name="Picture 5" descr="A drawing of a child running&#10;&#10;AI-generated content may be incorrect.">
            <a:extLst>
              <a:ext uri="{FF2B5EF4-FFF2-40B4-BE49-F238E27FC236}">
                <a16:creationId xmlns:a16="http://schemas.microsoft.com/office/drawing/2014/main" id="{6E3BF780-FDF8-EE65-4344-72AE8CBD5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106" y="1417638"/>
            <a:ext cx="3681515" cy="44106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Becky Thatcher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New girl in town</a:t>
            </a:r>
          </a:p>
          <a:p>
            <a:r>
              <a:rPr dirty="0"/>
              <a:t>Intelligent and brave</a:t>
            </a:r>
          </a:p>
          <a:p>
            <a:r>
              <a:rPr dirty="0"/>
              <a:t>Tom’s love interest</a:t>
            </a:r>
          </a:p>
        </p:txBody>
      </p:sp>
      <p:pic>
        <p:nvPicPr>
          <p:cNvPr id="4" name="Picture 3" descr="A triangle shaped logo with a reflection&#10;&#10;AI-generated content may be incorrect.">
            <a:extLst>
              <a:ext uri="{FF2B5EF4-FFF2-40B4-BE49-F238E27FC236}">
                <a16:creationId xmlns:a16="http://schemas.microsoft.com/office/drawing/2014/main" id="{5999ED55-11E9-15DA-C08D-460D349FF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15838" y="6126163"/>
            <a:ext cx="733566" cy="648924"/>
          </a:xfrm>
          <a:prstGeom prst="rect">
            <a:avLst/>
          </a:prstGeom>
        </p:spPr>
      </p:pic>
      <p:pic>
        <p:nvPicPr>
          <p:cNvPr id="6" name="Picture 5" descr="A pencil drawing of a person sitting in a courtroom&#10;&#10;AI-generated content may be incorrect.">
            <a:extLst>
              <a:ext uri="{FF2B5EF4-FFF2-40B4-BE49-F238E27FC236}">
                <a16:creationId xmlns:a16="http://schemas.microsoft.com/office/drawing/2014/main" id="{CE8ACE31-CB07-C2D8-E987-67D4839A8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17638"/>
            <a:ext cx="3799788" cy="48016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Major Plot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Fence‑painting trick</a:t>
            </a:r>
          </a:p>
          <a:p>
            <a:r>
              <a:rPr dirty="0"/>
              <a:t>Graveyard scene</a:t>
            </a:r>
          </a:p>
          <a:p>
            <a:r>
              <a:rPr dirty="0"/>
              <a:t>Pirate adventure</a:t>
            </a:r>
          </a:p>
          <a:p>
            <a:r>
              <a:rPr dirty="0"/>
              <a:t>Trial of Muff Potter</a:t>
            </a:r>
          </a:p>
          <a:p>
            <a:r>
              <a:rPr dirty="0"/>
              <a:t>Cave rescue</a:t>
            </a:r>
          </a:p>
        </p:txBody>
      </p:sp>
      <p:pic>
        <p:nvPicPr>
          <p:cNvPr id="4" name="Picture 3" descr="A triangle shaped logo with a reflection&#10;&#10;AI-generated content may be incorrect.">
            <a:extLst>
              <a:ext uri="{FF2B5EF4-FFF2-40B4-BE49-F238E27FC236}">
                <a16:creationId xmlns:a16="http://schemas.microsoft.com/office/drawing/2014/main" id="{1AA07BD4-28AA-ED4A-C0B6-4BFEAEC45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15838" y="6126163"/>
            <a:ext cx="733566" cy="648924"/>
          </a:xfrm>
          <a:prstGeom prst="rect">
            <a:avLst/>
          </a:prstGeom>
        </p:spPr>
      </p:pic>
      <p:pic>
        <p:nvPicPr>
          <p:cNvPr id="6" name="Picture 5" descr="A drawing of two boys sitting in a cave&#10;&#10;AI-generated content may be incorrect.">
            <a:extLst>
              <a:ext uri="{FF2B5EF4-FFF2-40B4-BE49-F238E27FC236}">
                <a16:creationId xmlns:a16="http://schemas.microsoft.com/office/drawing/2014/main" id="{F830B550-5335-5BAA-EDAB-B328A251D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111" y="1326191"/>
            <a:ext cx="3750510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Growing up</a:t>
            </a:r>
          </a:p>
          <a:p>
            <a:r>
              <a:rPr dirty="0"/>
              <a:t>Friendship</a:t>
            </a:r>
          </a:p>
          <a:p>
            <a:r>
              <a:rPr dirty="0"/>
              <a:t>Imagination</a:t>
            </a:r>
          </a:p>
          <a:p>
            <a:r>
              <a:rPr dirty="0"/>
              <a:t>Justice and courage</a:t>
            </a:r>
          </a:p>
        </p:txBody>
      </p:sp>
      <p:pic>
        <p:nvPicPr>
          <p:cNvPr id="4" name="Picture 3" descr="A triangle shaped logo with a reflection&#10;&#10;AI-generated content may be incorrect.">
            <a:extLst>
              <a:ext uri="{FF2B5EF4-FFF2-40B4-BE49-F238E27FC236}">
                <a16:creationId xmlns:a16="http://schemas.microsoft.com/office/drawing/2014/main" id="{B9FE26F7-A454-4368-F4D2-35B19132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15838" y="6126163"/>
            <a:ext cx="733566" cy="648924"/>
          </a:xfrm>
          <a:prstGeom prst="rect">
            <a:avLst/>
          </a:prstGeom>
        </p:spPr>
      </p:pic>
      <p:pic>
        <p:nvPicPr>
          <p:cNvPr id="8" name="Picture 7" descr="A pencil drawing of two boys&#10;&#10;AI-generated content may be incorrect.">
            <a:extLst>
              <a:ext uri="{FF2B5EF4-FFF2-40B4-BE49-F238E27FC236}">
                <a16:creationId xmlns:a16="http://schemas.microsoft.com/office/drawing/2014/main" id="{34E6AB89-CF8C-63B4-2DB6-C0DDF5A81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085" y="1417638"/>
            <a:ext cx="3471503" cy="45259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Symbolism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The cave</a:t>
            </a:r>
          </a:p>
          <a:p>
            <a:r>
              <a:rPr dirty="0"/>
              <a:t>The town</a:t>
            </a:r>
          </a:p>
          <a:p>
            <a:r>
              <a:rPr dirty="0"/>
              <a:t>Treasures and superstition</a:t>
            </a:r>
          </a:p>
        </p:txBody>
      </p:sp>
      <p:pic>
        <p:nvPicPr>
          <p:cNvPr id="4" name="Picture 3" descr="A triangle shaped logo with a reflection&#10;&#10;AI-generated content may be incorrect.">
            <a:extLst>
              <a:ext uri="{FF2B5EF4-FFF2-40B4-BE49-F238E27FC236}">
                <a16:creationId xmlns:a16="http://schemas.microsoft.com/office/drawing/2014/main" id="{778D571D-6F15-D630-50E5-BED383E08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15838" y="6126163"/>
            <a:ext cx="733566" cy="648924"/>
          </a:xfrm>
          <a:prstGeom prst="rect">
            <a:avLst/>
          </a:prstGeom>
        </p:spPr>
      </p:pic>
      <p:pic>
        <p:nvPicPr>
          <p:cNvPr id="6" name="Picture 5" descr="A pencil drawing of two men looking at a treasure chest&#10;&#10;AI-generated content may be incorrect.">
            <a:extLst>
              <a:ext uri="{FF2B5EF4-FFF2-40B4-BE49-F238E27FC236}">
                <a16:creationId xmlns:a16="http://schemas.microsoft.com/office/drawing/2014/main" id="{FFFB2F17-51BB-863E-8E8D-9FED899EF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637" y="1166018"/>
            <a:ext cx="3728984" cy="45259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141</Words>
  <Application>Microsoft Office PowerPoint</Application>
  <PresentationFormat>On-screen Show (4:3)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Teaching The Adventures of Tom Sawyer</vt:lpstr>
      <vt:lpstr>Why Teach This Novel?</vt:lpstr>
      <vt:lpstr>Historical Context</vt:lpstr>
      <vt:lpstr>Tom Sawyer</vt:lpstr>
      <vt:lpstr>Huck Finn</vt:lpstr>
      <vt:lpstr>Becky Thatcher</vt:lpstr>
      <vt:lpstr>Major Plot Points</vt:lpstr>
      <vt:lpstr>Themes</vt:lpstr>
      <vt:lpstr>Symbolism</vt:lpstr>
      <vt:lpstr>End of Deck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Kundan Misra</cp:lastModifiedBy>
  <cp:revision>5</cp:revision>
  <dcterms:created xsi:type="dcterms:W3CDTF">2013-01-27T09:14:16Z</dcterms:created>
  <dcterms:modified xsi:type="dcterms:W3CDTF">2025-11-29T18:35:31Z</dcterms:modified>
  <cp:category/>
</cp:coreProperties>
</file>